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56" r:id="rId2"/>
  </p:sldIdLst>
  <p:sldSz cx="12801600" cy="9601200" type="A3"/>
  <p:notesSz cx="6807200" cy="9939338"/>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0" autoAdjust="0"/>
    <p:restoredTop sz="98198" autoAdjust="0"/>
  </p:normalViewPr>
  <p:slideViewPr>
    <p:cSldViewPr>
      <p:cViewPr>
        <p:scale>
          <a:sx n="75" d="100"/>
          <a:sy n="75" d="100"/>
        </p:scale>
        <p:origin x="-1008" y="-54"/>
      </p:cViewPr>
      <p:guideLst>
        <p:guide orient="horz" pos="3024"/>
        <p:guide pos="4032"/>
        <p:guide pos="6073"/>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AEE7292B-5EF0-4A7F-8BF1-0C91B2EEB763}" type="datetimeFigureOut">
              <a:rPr kumimoji="1" lang="ja-JP" altLang="en-US" smtClean="0"/>
              <a:t>2021/7/5</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E8E4AB5C-D3BE-4A08-9B5E-473299DE8962}" type="slidenum">
              <a:rPr kumimoji="1" lang="ja-JP" altLang="en-US" smtClean="0"/>
              <a:t>‹#›</a:t>
            </a:fld>
            <a:endParaRPr kumimoji="1" lang="ja-JP" altLang="en-US"/>
          </a:p>
        </p:txBody>
      </p:sp>
    </p:spTree>
    <p:extLst>
      <p:ext uri="{BB962C8B-B14F-4D97-AF65-F5344CB8AC3E}">
        <p14:creationId xmlns:p14="http://schemas.microsoft.com/office/powerpoint/2010/main" val="293267490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8E4AB5C-D3BE-4A08-9B5E-473299DE8962}" type="slidenum">
              <a:rPr kumimoji="1" lang="ja-JP" altLang="en-US" smtClean="0"/>
              <a:t>1</a:t>
            </a:fld>
            <a:endParaRPr kumimoji="1" lang="ja-JP" altLang="en-US"/>
          </a:p>
        </p:txBody>
      </p:sp>
    </p:spTree>
    <p:extLst>
      <p:ext uri="{BB962C8B-B14F-4D97-AF65-F5344CB8AC3E}">
        <p14:creationId xmlns:p14="http://schemas.microsoft.com/office/powerpoint/2010/main" val="33017765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90ED720-0104-4369-84BC-D37694168613}" type="datetimeFigureOut">
              <a:rPr kumimoji="1" lang="ja-JP" altLang="en-US" smtClean="0"/>
              <a:t>2021/7/5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3849874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90ED720-0104-4369-84BC-D37694168613}" type="datetimeFigureOut">
              <a:rPr kumimoji="1" lang="ja-JP" altLang="en-US" smtClean="0"/>
              <a:t>2021/7/5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7884614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0" y="384494"/>
            <a:ext cx="2880360" cy="819213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40080" y="384494"/>
            <a:ext cx="8427720" cy="819213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90ED720-0104-4369-84BC-D37694168613}" type="datetimeFigureOut">
              <a:rPr kumimoji="1" lang="ja-JP" altLang="en-US" smtClean="0"/>
              <a:t>2021/7/5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180526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90ED720-0104-4369-84BC-D37694168613}" type="datetimeFigureOut">
              <a:rPr kumimoji="1" lang="ja-JP" altLang="en-US" smtClean="0"/>
              <a:t>2021/7/5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815523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90ED720-0104-4369-84BC-D37694168613}" type="datetimeFigureOut">
              <a:rPr kumimoji="1" lang="ja-JP" altLang="en-US" smtClean="0"/>
              <a:t>2021/7/5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292209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400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5074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90ED720-0104-4369-84BC-D37694168613}" type="datetimeFigureOut">
              <a:rPr kumimoji="1" lang="ja-JP" altLang="en-US" smtClean="0"/>
              <a:t>2021/7/5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1205368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90ED720-0104-4369-84BC-D37694168613}" type="datetimeFigureOut">
              <a:rPr kumimoji="1" lang="ja-JP" altLang="en-US" smtClean="0"/>
              <a:t>2021/7/5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704239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90ED720-0104-4369-84BC-D37694168613}" type="datetimeFigureOut">
              <a:rPr kumimoji="1" lang="ja-JP" altLang="en-US" smtClean="0"/>
              <a:t>2021/7/5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856025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90ED720-0104-4369-84BC-D37694168613}" type="datetimeFigureOut">
              <a:rPr kumimoji="1" lang="ja-JP" altLang="en-US" smtClean="0"/>
              <a:t>2021/7/5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3827990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90ED720-0104-4369-84BC-D37694168613}" type="datetimeFigureOut">
              <a:rPr kumimoji="1" lang="ja-JP" altLang="en-US" smtClean="0"/>
              <a:t>2021/7/5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035207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90ED720-0104-4369-84BC-D37694168613}" type="datetimeFigureOut">
              <a:rPr kumimoji="1" lang="ja-JP" altLang="en-US" smtClean="0"/>
              <a:t>2021/7/5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7660458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E90ED720-0104-4369-84BC-D37694168613}" type="datetimeFigureOut">
              <a:rPr kumimoji="1" lang="ja-JP" altLang="en-US" smtClean="0"/>
              <a:t>2021/7/5</a:t>
            </a:fld>
            <a:endParaRPr kumimoji="1" lang="ja-JP" altLang="en-US"/>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27519016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microsoft.com/office/2007/relationships/hdphoto" Target="../media/hdphoto1.wdp"/><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46" name="Picture 22" descr="「枠　フリー　シンプル」の画像検索結果"/>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16270" y="3382483"/>
            <a:ext cx="6177218" cy="3866389"/>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枠　フリー」の画像検索結果"/>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 y="342749"/>
            <a:ext cx="6544815" cy="1361507"/>
          </a:xfrm>
          <a:prstGeom prst="rect">
            <a:avLst/>
          </a:prstGeom>
          <a:noFill/>
          <a:extLst>
            <a:ext uri="{909E8E84-426E-40DD-AFC4-6F175D3DCCD1}">
              <a14:hiddenFill xmlns:a14="http://schemas.microsoft.com/office/drawing/2010/main">
                <a:solidFill>
                  <a:srgbClr val="FFFFFF"/>
                </a:solidFill>
              </a14:hiddenFill>
            </a:ext>
          </a:extLst>
        </p:spPr>
      </p:pic>
      <p:sp>
        <p:nvSpPr>
          <p:cNvPr id="4" name="タイトル 3"/>
          <p:cNvSpPr>
            <a:spLocks noGrp="1"/>
          </p:cNvSpPr>
          <p:nvPr>
            <p:ph type="title"/>
          </p:nvPr>
        </p:nvSpPr>
        <p:spPr>
          <a:xfrm>
            <a:off x="352128" y="480120"/>
            <a:ext cx="4536584" cy="1175747"/>
          </a:xfrm>
        </p:spPr>
        <p:txBody>
          <a:bodyPr>
            <a:normAutofit/>
          </a:bodyPr>
          <a:lstStyle/>
          <a:p>
            <a:pPr algn="l">
              <a:lnSpc>
                <a:spcPct val="120000"/>
              </a:lnSpc>
            </a:pPr>
            <a:r>
              <a:rPr lang="ja-JP" altLang="en-US" sz="1200" dirty="0"/>
              <a:t>北海道日高</a:t>
            </a:r>
            <a:r>
              <a:rPr lang="ja-JP" altLang="en-US" sz="1200" smtClean="0"/>
              <a:t>高等学校</a:t>
            </a:r>
            <a:r>
              <a:rPr lang="ja-JP" altLang="en-US" sz="1200" smtClean="0"/>
              <a:t>進路</a:t>
            </a:r>
            <a:r>
              <a:rPr lang="ja-JP" altLang="en-US" sz="1200"/>
              <a:t>通信</a:t>
            </a:r>
            <a:r>
              <a:rPr lang="en-US" altLang="ja-JP" sz="2200" dirty="0" smtClean="0"/>
              <a:t/>
            </a:r>
            <a:br>
              <a:rPr lang="en-US" altLang="ja-JP" sz="2200" dirty="0" smtClean="0"/>
            </a:br>
            <a:r>
              <a:rPr lang="ja-JP" altLang="en-US" sz="4400" b="1" dirty="0" smtClean="0">
                <a:solidFill>
                  <a:schemeClr val="accent5">
                    <a:lumMod val="75000"/>
                  </a:schemeClr>
                </a:solidFill>
                <a:latin typeface="メイリオ" panose="020B0604030504040204" pitchFamily="50" charset="-128"/>
                <a:ea typeface="メイリオ" panose="020B0604030504040204" pitchFamily="50" charset="-128"/>
              </a:rPr>
              <a:t>千呂露</a:t>
            </a:r>
            <a:r>
              <a:rPr lang="en-US" altLang="ja-JP" sz="4400" dirty="0" smtClean="0">
                <a:solidFill>
                  <a:schemeClr val="accent5">
                    <a:lumMod val="75000"/>
                  </a:schemeClr>
                </a:solidFill>
              </a:rPr>
              <a:t>-</a:t>
            </a:r>
            <a:r>
              <a:rPr lang="en-US" altLang="ja-JP" sz="4400" dirty="0" err="1" smtClean="0">
                <a:solidFill>
                  <a:schemeClr val="accent5">
                    <a:lumMod val="75000"/>
                  </a:schemeClr>
                </a:solidFill>
              </a:rPr>
              <a:t>Tirolo</a:t>
            </a:r>
            <a:r>
              <a:rPr lang="en-US" altLang="ja-JP" sz="4400" dirty="0" smtClean="0">
                <a:solidFill>
                  <a:schemeClr val="accent5">
                    <a:lumMod val="75000"/>
                  </a:schemeClr>
                </a:solidFill>
              </a:rPr>
              <a:t>-</a:t>
            </a:r>
            <a:endParaRPr kumimoji="1" lang="ja-JP" altLang="en-US" sz="2800" dirty="0">
              <a:solidFill>
                <a:schemeClr val="accent5">
                  <a:lumMod val="75000"/>
                </a:schemeClr>
              </a:solidFill>
            </a:endParaRPr>
          </a:p>
        </p:txBody>
      </p:sp>
      <p:sp>
        <p:nvSpPr>
          <p:cNvPr id="3" name="テキスト ボックス 2"/>
          <p:cNvSpPr txBox="1"/>
          <p:nvPr/>
        </p:nvSpPr>
        <p:spPr>
          <a:xfrm>
            <a:off x="4240267" y="590940"/>
            <a:ext cx="1800493" cy="954107"/>
          </a:xfrm>
          <a:prstGeom prst="rect">
            <a:avLst/>
          </a:prstGeom>
          <a:noFill/>
        </p:spPr>
        <p:txBody>
          <a:bodyPr wrap="none" rtlCol="0">
            <a:spAutoFit/>
          </a:bodyPr>
          <a:lstStyle/>
          <a:p>
            <a:pPr algn="ctr"/>
            <a:r>
              <a:rPr lang="ja-JP" altLang="en-US" sz="1400" dirty="0" smtClean="0"/>
              <a:t>北海道日高高等学校</a:t>
            </a:r>
            <a:endParaRPr lang="en-US" altLang="ja-JP" sz="1400" dirty="0" smtClean="0"/>
          </a:p>
          <a:p>
            <a:pPr algn="ctr"/>
            <a:r>
              <a:rPr kumimoji="1" lang="ja-JP" altLang="en-US" sz="1400" dirty="0"/>
              <a:t>進路</a:t>
            </a:r>
            <a:r>
              <a:rPr kumimoji="1" lang="ja-JP" altLang="en-US" sz="1400" dirty="0" smtClean="0"/>
              <a:t>指導部</a:t>
            </a:r>
            <a:endParaRPr kumimoji="1" lang="en-US" altLang="ja-JP" sz="1400" dirty="0" smtClean="0"/>
          </a:p>
          <a:p>
            <a:pPr algn="ctr"/>
            <a:r>
              <a:rPr lang="ja-JP" altLang="en-US" sz="1400" dirty="0" smtClean="0"/>
              <a:t>令和３年度７月号</a:t>
            </a:r>
            <a:endParaRPr lang="en-US" altLang="ja-JP" sz="1400" dirty="0" smtClean="0"/>
          </a:p>
          <a:p>
            <a:pPr algn="ctr"/>
            <a:r>
              <a:rPr kumimoji="1" lang="ja-JP" altLang="en-US" sz="1400" dirty="0" smtClean="0"/>
              <a:t>２０２１</a:t>
            </a:r>
            <a:r>
              <a:rPr kumimoji="1" lang="en-US" altLang="ja-JP" sz="1400" dirty="0" smtClean="0"/>
              <a:t>.</a:t>
            </a:r>
            <a:r>
              <a:rPr lang="ja-JP" altLang="en-US" sz="1400" dirty="0"/>
              <a:t>７</a:t>
            </a:r>
            <a:r>
              <a:rPr kumimoji="1" lang="en-US" altLang="ja-JP" sz="1400" dirty="0" smtClean="0"/>
              <a:t>.</a:t>
            </a:r>
            <a:r>
              <a:rPr lang="ja-JP" altLang="en-US" sz="1400" dirty="0"/>
              <a:t>１</a:t>
            </a:r>
            <a:endParaRPr kumimoji="1" lang="ja-JP" altLang="en-US" sz="1400" dirty="0"/>
          </a:p>
        </p:txBody>
      </p:sp>
      <p:sp>
        <p:nvSpPr>
          <p:cNvPr id="36" name="テキスト ボックス 35"/>
          <p:cNvSpPr txBox="1"/>
          <p:nvPr/>
        </p:nvSpPr>
        <p:spPr>
          <a:xfrm>
            <a:off x="8291130" y="3594071"/>
            <a:ext cx="2276585" cy="369332"/>
          </a:xfrm>
          <a:prstGeom prst="rect">
            <a:avLst/>
          </a:prstGeom>
          <a:noFill/>
        </p:spPr>
        <p:txBody>
          <a:bodyPr wrap="none" rtlCol="0">
            <a:spAutoFit/>
          </a:bodyPr>
          <a:lstStyle/>
          <a:p>
            <a:r>
              <a:rPr lang="ja-JP" altLang="en-US" sz="1800" b="1" dirty="0" smtClean="0"/>
              <a:t>７月の進路行事紹介</a:t>
            </a:r>
            <a:endParaRPr kumimoji="1" lang="ja-JP" altLang="en-US" sz="2800" b="1" dirty="0"/>
          </a:p>
        </p:txBody>
      </p:sp>
      <p:sp>
        <p:nvSpPr>
          <p:cNvPr id="37" name="コンテンツ プレースホルダー 5"/>
          <p:cNvSpPr txBox="1">
            <a:spLocks/>
          </p:cNvSpPr>
          <p:nvPr/>
        </p:nvSpPr>
        <p:spPr>
          <a:xfrm>
            <a:off x="6489020" y="3918930"/>
            <a:ext cx="5888444" cy="2465845"/>
          </a:xfrm>
          <a:prstGeom prst="rect">
            <a:avLst/>
          </a:prstGeom>
        </p:spPr>
        <p:txBody>
          <a:bodyPr vert="horz" lIns="128016" tIns="64008" rIns="128016" bIns="64008" rtlCol="0">
            <a:noAutofit/>
          </a:bodyPr>
          <a:lstStyle>
            <a:lvl1pPr marL="480060" indent="-48006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25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9pPr>
          </a:lstStyle>
          <a:p>
            <a:pPr marL="0" indent="0">
              <a:lnSpc>
                <a:spcPct val="120000"/>
              </a:lnSpc>
              <a:buFont typeface="Arial" panose="020B0604020202020204" pitchFamily="34" charset="0"/>
              <a:buNone/>
            </a:pPr>
            <a:r>
              <a:rPr lang="ja-JP" altLang="en-US" sz="1400" dirty="0" smtClean="0">
                <a:latin typeface="Times New Roman" panose="02020603050405020304" pitchFamily="18" charset="0"/>
                <a:ea typeface="ＭＳ 明朝" panose="02020609040205080304" pitchFamily="17" charset="-128"/>
              </a:rPr>
              <a:t>　</a:t>
            </a:r>
            <a:r>
              <a:rPr lang="ja-JP" altLang="en-US" sz="1200" b="1" dirty="0">
                <a:latin typeface="Times New Roman" panose="02020603050405020304" pitchFamily="18" charset="0"/>
                <a:ea typeface="ＭＳ 明朝" panose="02020609040205080304" pitchFamily="17" charset="-128"/>
              </a:rPr>
              <a:t>２</a:t>
            </a:r>
            <a:r>
              <a:rPr lang="ja-JP" altLang="en-US" sz="1200" b="1" dirty="0" smtClean="0">
                <a:latin typeface="Times New Roman" panose="02020603050405020304" pitchFamily="18" charset="0"/>
                <a:ea typeface="ＭＳ 明朝" panose="02020609040205080304" pitchFamily="17" charset="-128"/>
              </a:rPr>
              <a:t>（金）　生活体験発表クラス内発表</a:t>
            </a:r>
            <a:endParaRPr lang="en-US" altLang="ja-JP" sz="1200" b="1" dirty="0" smtClean="0">
              <a:latin typeface="Times New Roman" panose="02020603050405020304" pitchFamily="18" charset="0"/>
              <a:ea typeface="ＭＳ 明朝" panose="02020609040205080304" pitchFamily="17" charset="-128"/>
            </a:endParaRPr>
          </a:p>
          <a:p>
            <a:pPr marL="0" indent="0">
              <a:lnSpc>
                <a:spcPct val="120000"/>
              </a:lnSpc>
              <a:buFont typeface="Arial" panose="020B0604020202020204" pitchFamily="34" charset="0"/>
              <a:buNone/>
            </a:pPr>
            <a:r>
              <a:rPr lang="ja-JP" altLang="en-US" sz="1200" dirty="0" smtClean="0">
                <a:latin typeface="Times New Roman" panose="02020603050405020304" pitchFamily="18" charset="0"/>
                <a:ea typeface="ＭＳ 明朝" panose="02020609040205080304" pitchFamily="17" charset="-128"/>
              </a:rPr>
              <a:t>　クラス代表を決めます。人前で話す機会はこれからもたくさんあるので、皆さんしっかり取り組もう！</a:t>
            </a:r>
            <a:endParaRPr lang="en-US" altLang="ja-JP" sz="1200" dirty="0" smtClean="0">
              <a:latin typeface="Times New Roman" panose="02020603050405020304" pitchFamily="18" charset="0"/>
              <a:ea typeface="ＭＳ 明朝" panose="02020609040205080304" pitchFamily="17" charset="-128"/>
            </a:endParaRPr>
          </a:p>
          <a:p>
            <a:pPr marL="0" indent="0">
              <a:lnSpc>
                <a:spcPct val="120000"/>
              </a:lnSpc>
              <a:buFont typeface="Arial" panose="020B0604020202020204" pitchFamily="34" charset="0"/>
              <a:buNone/>
            </a:pPr>
            <a:endParaRPr lang="en-US" altLang="ja-JP" sz="1200" dirty="0">
              <a:latin typeface="Times New Roman" panose="02020603050405020304" pitchFamily="18" charset="0"/>
              <a:ea typeface="ＭＳ 明朝" panose="02020609040205080304" pitchFamily="17" charset="-128"/>
            </a:endParaRPr>
          </a:p>
          <a:p>
            <a:pPr marL="0" indent="0">
              <a:lnSpc>
                <a:spcPct val="120000"/>
              </a:lnSpc>
              <a:buNone/>
            </a:pPr>
            <a:r>
              <a:rPr lang="ja-JP" altLang="en-US" sz="1200" b="1" dirty="0" smtClean="0">
                <a:latin typeface="Times New Roman" panose="02020603050405020304" pitchFamily="18" charset="0"/>
                <a:ea typeface="ＭＳ 明朝" panose="02020609040205080304" pitchFamily="17" charset="-128"/>
              </a:rPr>
              <a:t>１４（水）</a:t>
            </a:r>
            <a:r>
              <a:rPr lang="ja-JP" altLang="en-US" sz="1200" b="1" dirty="0">
                <a:latin typeface="Times New Roman" panose="02020603050405020304" pitchFamily="18" charset="0"/>
                <a:ea typeface="ＭＳ 明朝" panose="02020609040205080304" pitchFamily="17" charset="-128"/>
              </a:rPr>
              <a:t>　</a:t>
            </a:r>
            <a:r>
              <a:rPr lang="ja-JP" altLang="en-US" sz="1200" b="1" dirty="0" smtClean="0">
                <a:latin typeface="Times New Roman" panose="02020603050405020304" pitchFamily="18" charset="0"/>
                <a:ea typeface="ＭＳ 明朝" panose="02020609040205080304" pitchFamily="17" charset="-128"/>
              </a:rPr>
              <a:t>第１回進路出前授業</a:t>
            </a:r>
            <a:endParaRPr lang="en-US" altLang="ja-JP" sz="1200" b="1" dirty="0">
              <a:latin typeface="Times New Roman" panose="02020603050405020304" pitchFamily="18" charset="0"/>
              <a:ea typeface="ＭＳ 明朝" panose="02020609040205080304" pitchFamily="17" charset="-128"/>
            </a:endParaRPr>
          </a:p>
          <a:p>
            <a:pPr marL="0" indent="0">
              <a:lnSpc>
                <a:spcPct val="120000"/>
              </a:lnSpc>
              <a:buNone/>
            </a:pPr>
            <a:r>
              <a:rPr lang="ja-JP" altLang="en-US" sz="1200" dirty="0">
                <a:latin typeface="Times New Roman" panose="02020603050405020304" pitchFamily="18" charset="0"/>
                <a:ea typeface="ＭＳ 明朝" panose="02020609040205080304" pitchFamily="17" charset="-128"/>
              </a:rPr>
              <a:t>　</a:t>
            </a:r>
            <a:r>
              <a:rPr lang="ja-JP" altLang="en-US" sz="1200" dirty="0" smtClean="0">
                <a:latin typeface="Times New Roman" panose="02020603050405020304" pitchFamily="18" charset="0"/>
                <a:ea typeface="ＭＳ 明朝" panose="02020609040205080304" pitchFamily="17" charset="-128"/>
              </a:rPr>
              <a:t>５月に予定していて実際には新型コロナの影響でできなかった出前授業を行います！特に１・２年生は、進路活動などあっという間にやってくるものなので、しっかり聞くこと！！</a:t>
            </a:r>
            <a:endParaRPr lang="en-US" altLang="ja-JP" sz="1200" dirty="0">
              <a:latin typeface="Times New Roman" panose="02020603050405020304" pitchFamily="18" charset="0"/>
              <a:ea typeface="ＭＳ 明朝" panose="02020609040205080304" pitchFamily="17" charset="-128"/>
            </a:endParaRPr>
          </a:p>
          <a:p>
            <a:pPr marL="0" indent="0">
              <a:lnSpc>
                <a:spcPct val="120000"/>
              </a:lnSpc>
              <a:buFont typeface="Arial" panose="020B0604020202020204" pitchFamily="34" charset="0"/>
              <a:buNone/>
            </a:pPr>
            <a:endParaRPr lang="en-US" altLang="ja-JP" sz="1200" dirty="0" smtClean="0">
              <a:latin typeface="Times New Roman" panose="02020603050405020304" pitchFamily="18" charset="0"/>
              <a:ea typeface="ＭＳ 明朝" panose="02020609040205080304" pitchFamily="17" charset="-128"/>
            </a:endParaRPr>
          </a:p>
          <a:p>
            <a:pPr marL="0" indent="0">
              <a:lnSpc>
                <a:spcPct val="120000"/>
              </a:lnSpc>
              <a:buFont typeface="Arial" panose="020B0604020202020204" pitchFamily="34" charset="0"/>
              <a:buNone/>
            </a:pPr>
            <a:r>
              <a:rPr lang="ja-JP" altLang="en-US" sz="1200" b="1" dirty="0" smtClean="0">
                <a:latin typeface="Times New Roman" panose="02020603050405020304" pitchFamily="18" charset="0"/>
                <a:ea typeface="ＭＳ 明朝" panose="02020609040205080304" pitchFamily="17" charset="-128"/>
              </a:rPr>
              <a:t>１９（</a:t>
            </a:r>
            <a:r>
              <a:rPr lang="ja-JP" altLang="en-US" sz="1200" b="1" dirty="0">
                <a:latin typeface="Times New Roman" panose="02020603050405020304" pitchFamily="18" charset="0"/>
                <a:ea typeface="ＭＳ 明朝" panose="02020609040205080304" pitchFamily="17" charset="-128"/>
              </a:rPr>
              <a:t>月</a:t>
            </a:r>
            <a:r>
              <a:rPr lang="ja-JP" altLang="en-US" sz="1200" b="1" dirty="0" smtClean="0">
                <a:latin typeface="Times New Roman" panose="02020603050405020304" pitchFamily="18" charset="0"/>
                <a:ea typeface="ＭＳ 明朝" panose="02020609040205080304" pitchFamily="17" charset="-128"/>
              </a:rPr>
              <a:t>）　探究アワード（</a:t>
            </a:r>
            <a:r>
              <a:rPr lang="ja-JP" altLang="en-US" sz="1200" b="1" dirty="0">
                <a:latin typeface="Times New Roman" panose="02020603050405020304" pitchFamily="18" charset="0"/>
                <a:ea typeface="ＭＳ 明朝" panose="02020609040205080304" pitchFamily="17" charset="-128"/>
              </a:rPr>
              <a:t>地域課題探究①</a:t>
            </a:r>
            <a:r>
              <a:rPr lang="ja-JP" altLang="en-US" sz="1200" b="1" dirty="0" smtClean="0">
                <a:latin typeface="Times New Roman" panose="02020603050405020304" pitchFamily="18" charset="0"/>
                <a:ea typeface="ＭＳ 明朝" panose="02020609040205080304" pitchFamily="17" charset="-128"/>
              </a:rPr>
              <a:t>）</a:t>
            </a:r>
            <a:endParaRPr lang="en-US" altLang="ja-JP" sz="1200" b="1" dirty="0" smtClean="0">
              <a:latin typeface="Times New Roman" panose="02020603050405020304" pitchFamily="18" charset="0"/>
              <a:ea typeface="ＭＳ 明朝" panose="02020609040205080304" pitchFamily="17" charset="-128"/>
            </a:endParaRPr>
          </a:p>
          <a:p>
            <a:pPr marL="0" indent="0">
              <a:lnSpc>
                <a:spcPct val="120000"/>
              </a:lnSpc>
              <a:buFont typeface="Arial" panose="020B0604020202020204" pitchFamily="34" charset="0"/>
              <a:buNone/>
            </a:pPr>
            <a:r>
              <a:rPr lang="ja-JP" altLang="en-US" sz="1200" dirty="0">
                <a:latin typeface="Times New Roman" panose="02020603050405020304" pitchFamily="18" charset="0"/>
                <a:ea typeface="ＭＳ 明朝" panose="02020609040205080304" pitchFamily="17" charset="-128"/>
              </a:rPr>
              <a:t>　</a:t>
            </a:r>
            <a:r>
              <a:rPr lang="ja-JP" altLang="en-US" sz="1200" dirty="0" smtClean="0">
                <a:latin typeface="Times New Roman" panose="02020603050405020304" pitchFamily="18" charset="0"/>
                <a:ea typeface="ＭＳ 明朝" panose="02020609040205080304" pitchFamily="17" charset="-128"/>
              </a:rPr>
              <a:t>合宿研修が終わり、いよいよ本格的にどういう課題を設定してどう情報を集めていくかを各グループで考えます。課題設定方法は「マンダラート」で検索。</a:t>
            </a:r>
            <a:endParaRPr lang="en-US" altLang="ja-JP" sz="1000" dirty="0" smtClean="0">
              <a:latin typeface="Times New Roman" panose="02020603050405020304" pitchFamily="18" charset="0"/>
              <a:ea typeface="ＭＳ 明朝" panose="02020609040205080304" pitchFamily="17" charset="-128"/>
            </a:endParaRPr>
          </a:p>
        </p:txBody>
      </p:sp>
      <p:sp>
        <p:nvSpPr>
          <p:cNvPr id="6" name="正方形/長方形 5"/>
          <p:cNvSpPr/>
          <p:nvPr/>
        </p:nvSpPr>
        <p:spPr>
          <a:xfrm>
            <a:off x="6472809" y="481861"/>
            <a:ext cx="4464496" cy="646331"/>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wrap="square" lIns="91440" tIns="45720" rIns="91440" bIns="45720">
            <a:spAutoFit/>
          </a:bodyPr>
          <a:lstStyle/>
          <a:p>
            <a:r>
              <a:rPr lang="ja-JP" altLang="en-US" sz="3600" b="1" dirty="0" smtClean="0">
                <a:ln w="31550" cmpd="sng">
                  <a:solidFill>
                    <a:schemeClr val="accent5">
                      <a:lumMod val="75000"/>
                    </a:schemeClr>
                  </a:solidFill>
                  <a:prstDash val="solid"/>
                </a:ln>
                <a:solidFill>
                  <a:srgbClr val="FFFFFF"/>
                </a:solidFill>
                <a:effectLst>
                  <a:outerShdw blurRad="41275" dist="12700" dir="12000000" algn="tl" rotWithShape="0">
                    <a:srgbClr val="000000">
                      <a:alpha val="40000"/>
                    </a:srgbClr>
                  </a:outerShdw>
                </a:effectLst>
              </a:rPr>
              <a:t>進路シラバスの囁き</a:t>
            </a:r>
            <a:endParaRPr lang="ja-JP" altLang="en-US" sz="3600" b="1" cap="none" spc="0" dirty="0">
              <a:ln w="31550" cmpd="sng">
                <a:solidFill>
                  <a:schemeClr val="accent5">
                    <a:lumMod val="75000"/>
                  </a:schemeClr>
                </a:solidFill>
                <a:prstDash val="solid"/>
              </a:ln>
              <a:solidFill>
                <a:srgbClr val="FFFFFF"/>
              </a:solidFill>
              <a:effectLst>
                <a:outerShdw blurRad="41275" dist="12700" dir="12000000" algn="tl" rotWithShape="0">
                  <a:srgbClr val="000000">
                    <a:alpha val="40000"/>
                  </a:srgbClr>
                </a:outerShdw>
              </a:effectLst>
            </a:endParaRPr>
          </a:p>
        </p:txBody>
      </p:sp>
      <p:sp>
        <p:nvSpPr>
          <p:cNvPr id="5" name="角丸四角形 4"/>
          <p:cNvSpPr/>
          <p:nvPr/>
        </p:nvSpPr>
        <p:spPr>
          <a:xfrm>
            <a:off x="6340814" y="7464896"/>
            <a:ext cx="6177218" cy="1656184"/>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ja-JP" altLang="en-US" sz="2000" dirty="0" smtClean="0">
                <a:latin typeface="ＤＦ特太ゴシック体" panose="020B0509000000000000" pitchFamily="49" charset="-128"/>
                <a:ea typeface="ＤＦ特太ゴシック体" panose="020B0509000000000000" pitchFamily="49" charset="-128"/>
              </a:rPr>
              <a:t>次号は７月</a:t>
            </a:r>
            <a:r>
              <a:rPr lang="ja-JP" altLang="en-US" sz="2000" dirty="0">
                <a:latin typeface="ＤＦ特太ゴシック体" panose="020B0509000000000000" pitchFamily="49" charset="-128"/>
                <a:ea typeface="ＤＦ特太ゴシック体" panose="020B0509000000000000" pitchFamily="49" charset="-128"/>
              </a:rPr>
              <a:t>２１</a:t>
            </a:r>
            <a:r>
              <a:rPr lang="ja-JP" altLang="en-US" sz="2000" dirty="0" smtClean="0">
                <a:latin typeface="ＤＦ特太ゴシック体" panose="020B0509000000000000" pitchFamily="49" charset="-128"/>
                <a:ea typeface="ＤＦ特太ゴシック体" panose="020B0509000000000000" pitchFamily="49" charset="-128"/>
              </a:rPr>
              <a:t>日（水）発行予定です。</a:t>
            </a:r>
            <a:endParaRPr lang="en-US" altLang="ja-JP" sz="2000" dirty="0" smtClean="0">
              <a:latin typeface="ＤＦ特太ゴシック体" panose="020B0509000000000000" pitchFamily="49" charset="-128"/>
              <a:ea typeface="ＤＦ特太ゴシック体" panose="020B0509000000000000" pitchFamily="49" charset="-128"/>
            </a:endParaRPr>
          </a:p>
          <a:p>
            <a:pPr algn="ctr"/>
            <a:r>
              <a:rPr lang="ja-JP" altLang="en-US" sz="2000" dirty="0" smtClean="0">
                <a:latin typeface="ＤＦ特太ゴシック体" panose="020B0509000000000000" pitchFamily="49" charset="-128"/>
                <a:ea typeface="ＤＦ特太ゴシック体" panose="020B0509000000000000" pitchFamily="49" charset="-128"/>
              </a:rPr>
              <a:t>夏休みは</a:t>
            </a:r>
            <a:r>
              <a:rPr lang="ja-JP" altLang="en-US" sz="2000" dirty="0">
                <a:latin typeface="ＤＦ特太ゴシック体" panose="020B0509000000000000" pitchFamily="49" charset="-128"/>
                <a:ea typeface="ＤＦ特太ゴシック体" panose="020B0509000000000000" pitchFamily="49" charset="-128"/>
              </a:rPr>
              <a:t>もうすぐそこ</a:t>
            </a:r>
            <a:r>
              <a:rPr lang="ja-JP" altLang="en-US" sz="2000" dirty="0" smtClean="0">
                <a:latin typeface="ＤＦ特太ゴシック体" panose="020B0509000000000000" pitchFamily="49" charset="-128"/>
                <a:ea typeface="ＤＦ特太ゴシック体" panose="020B0509000000000000" pitchFamily="49" charset="-128"/>
              </a:rPr>
              <a:t>だ！</a:t>
            </a:r>
            <a:endParaRPr lang="en-US" altLang="ja-JP" sz="2000" dirty="0" smtClean="0">
              <a:latin typeface="ＤＦ特太ゴシック体" panose="020B0509000000000000" pitchFamily="49" charset="-128"/>
              <a:ea typeface="ＤＦ特太ゴシック体" panose="020B0509000000000000" pitchFamily="49" charset="-128"/>
            </a:endParaRPr>
          </a:p>
          <a:p>
            <a:pPr algn="ctr"/>
            <a:r>
              <a:rPr lang="ja-JP" altLang="en-US" sz="2000" dirty="0" smtClean="0">
                <a:latin typeface="ＤＦ特太ゴシック体" panose="020B0509000000000000" pitchFamily="49" charset="-128"/>
                <a:ea typeface="ＤＦ特太ゴシック体" panose="020B0509000000000000" pitchFamily="49" charset="-128"/>
              </a:rPr>
              <a:t>でも３年生は進路活動やってくぞ！！</a:t>
            </a:r>
            <a:endParaRPr lang="en-US" altLang="ja-JP" sz="2000" dirty="0" smtClean="0">
              <a:latin typeface="ＤＦ特太ゴシック体" panose="020B0509000000000000" pitchFamily="49" charset="-128"/>
              <a:ea typeface="ＤＦ特太ゴシック体" panose="020B0509000000000000" pitchFamily="49" charset="-128"/>
            </a:endParaRPr>
          </a:p>
          <a:p>
            <a:pPr algn="ctr"/>
            <a:r>
              <a:rPr kumimoji="1" lang="ja-JP" altLang="en-US" sz="2000" dirty="0" smtClean="0">
                <a:latin typeface="ＤＦ特太ゴシック体" panose="020B0509000000000000" pitchFamily="49" charset="-128"/>
                <a:ea typeface="ＤＦ特太ゴシック体" panose="020B0509000000000000" pitchFamily="49" charset="-128"/>
              </a:rPr>
              <a:t>１・２年生は</a:t>
            </a:r>
            <a:r>
              <a:rPr lang="ja-JP" altLang="en-US" sz="2000" dirty="0" smtClean="0">
                <a:latin typeface="ＤＦ特太ゴシック体" panose="020B0509000000000000" pitchFamily="49" charset="-128"/>
                <a:ea typeface="ＤＦ特太ゴシック体" panose="020B0509000000000000" pitchFamily="49" charset="-128"/>
              </a:rPr>
              <a:t>もう行事の主力だぞ！！！</a:t>
            </a:r>
            <a:endParaRPr kumimoji="1" lang="ja-JP" altLang="en-US" sz="2000" dirty="0">
              <a:latin typeface="ＤＦ特太ゴシック体" panose="020B0509000000000000" pitchFamily="49" charset="-128"/>
              <a:ea typeface="ＤＦ特太ゴシック体" panose="020B0509000000000000" pitchFamily="49" charset="-128"/>
            </a:endParaRPr>
          </a:p>
        </p:txBody>
      </p:sp>
      <p:graphicFrame>
        <p:nvGraphicFramePr>
          <p:cNvPr id="9" name="表 8"/>
          <p:cNvGraphicFramePr>
            <a:graphicFrameLocks noGrp="1"/>
          </p:cNvGraphicFramePr>
          <p:nvPr>
            <p:extLst>
              <p:ext uri="{D42A27DB-BD31-4B8C-83A1-F6EECF244321}">
                <p14:modId xmlns:p14="http://schemas.microsoft.com/office/powerpoint/2010/main" val="165484840"/>
              </p:ext>
            </p:extLst>
          </p:nvPr>
        </p:nvGraphicFramePr>
        <p:xfrm>
          <a:off x="6472808" y="1095973"/>
          <a:ext cx="6047928" cy="1772920"/>
        </p:xfrm>
        <a:graphic>
          <a:graphicData uri="http://schemas.openxmlformats.org/drawingml/2006/table">
            <a:tbl>
              <a:tblPr firstRow="1" bandRow="1">
                <a:tableStyleId>{5C22544A-7EE6-4342-B048-85BDC9FD1C3A}</a:tableStyleId>
              </a:tblPr>
              <a:tblGrid>
                <a:gridCol w="936104"/>
                <a:gridCol w="1656184"/>
                <a:gridCol w="1728192"/>
                <a:gridCol w="1727448"/>
              </a:tblGrid>
              <a:tr h="370840">
                <a:tc>
                  <a:txBody>
                    <a:bodyPr/>
                    <a:lstStyle/>
                    <a:p>
                      <a:pPr algn="ctr"/>
                      <a:r>
                        <a:rPr kumimoji="1" lang="ja-JP" altLang="en-US" sz="1600" dirty="0" smtClean="0"/>
                        <a:t>学年</a:t>
                      </a:r>
                      <a:endParaRPr kumimoji="1" lang="ja-JP" altLang="en-US" sz="1600" dirty="0"/>
                    </a:p>
                  </a:txBody>
                  <a:tcPr/>
                </a:tc>
                <a:tc>
                  <a:txBody>
                    <a:bodyPr/>
                    <a:lstStyle/>
                    <a:p>
                      <a:pPr algn="ctr"/>
                      <a:r>
                        <a:rPr kumimoji="1" lang="ja-JP" altLang="en-US" sz="1800" dirty="0" smtClean="0"/>
                        <a:t>１年</a:t>
                      </a:r>
                      <a:endParaRPr kumimoji="1" lang="ja-JP" altLang="en-US" sz="1800" dirty="0"/>
                    </a:p>
                  </a:txBody>
                  <a:tcPr/>
                </a:tc>
                <a:tc>
                  <a:txBody>
                    <a:bodyPr/>
                    <a:lstStyle/>
                    <a:p>
                      <a:pPr algn="ctr"/>
                      <a:r>
                        <a:rPr kumimoji="1" lang="ja-JP" altLang="en-US" sz="1800" dirty="0" smtClean="0"/>
                        <a:t>２年</a:t>
                      </a:r>
                      <a:endParaRPr kumimoji="1" lang="ja-JP" altLang="en-US" sz="1800" dirty="0"/>
                    </a:p>
                  </a:txBody>
                  <a:tcPr/>
                </a:tc>
                <a:tc>
                  <a:txBody>
                    <a:bodyPr/>
                    <a:lstStyle/>
                    <a:p>
                      <a:pPr algn="ctr"/>
                      <a:r>
                        <a:rPr kumimoji="1" lang="ja-JP" altLang="en-US" sz="1800" dirty="0" smtClean="0"/>
                        <a:t>３年</a:t>
                      </a:r>
                      <a:endParaRPr kumimoji="1" lang="ja-JP" altLang="en-US" sz="1800" dirty="0"/>
                    </a:p>
                  </a:txBody>
                  <a:tcPr/>
                </a:tc>
              </a:tr>
              <a:tr h="370840">
                <a:tc>
                  <a:txBody>
                    <a:bodyPr/>
                    <a:lstStyle/>
                    <a:p>
                      <a:pPr algn="ctr"/>
                      <a:r>
                        <a:rPr kumimoji="1" lang="ja-JP" altLang="en-US" sz="1400" b="1" dirty="0" smtClean="0"/>
                        <a:t>７月の</a:t>
                      </a:r>
                      <a:endParaRPr kumimoji="1" lang="en-US" altLang="ja-JP" sz="1400" b="1" dirty="0" smtClean="0"/>
                    </a:p>
                    <a:p>
                      <a:pPr algn="ctr"/>
                      <a:r>
                        <a:rPr kumimoji="1" lang="ja-JP" altLang="en-US" sz="1400" b="1" dirty="0" smtClean="0"/>
                        <a:t>主な行事</a:t>
                      </a:r>
                      <a:endParaRPr kumimoji="1" lang="ja-JP" altLang="en-US" sz="1400" b="1" dirty="0"/>
                    </a:p>
                  </a:txBody>
                  <a:tcPr/>
                </a:tc>
                <a:tc gridSpan="3">
                  <a:txBody>
                    <a:bodyPr/>
                    <a:lstStyle/>
                    <a:p>
                      <a:pPr algn="ctr"/>
                      <a:r>
                        <a:rPr kumimoji="1" lang="ja-JP" altLang="en-US" sz="1600" dirty="0" smtClean="0"/>
                        <a:t>生活体験発表、</a:t>
                      </a:r>
                      <a:r>
                        <a:rPr kumimoji="1" lang="ja-JP" altLang="en-US" sz="1600" dirty="0" err="1" smtClean="0"/>
                        <a:t>こ</a:t>
                      </a:r>
                      <a:r>
                        <a:rPr kumimoji="1" lang="ja-JP" altLang="en-US" sz="1600" dirty="0" smtClean="0"/>
                        <a:t>もれび祭、第１回進路出前授業、</a:t>
                      </a:r>
                      <a:endParaRPr kumimoji="1" lang="en-US" altLang="ja-JP" sz="1600" dirty="0" smtClean="0"/>
                    </a:p>
                    <a:p>
                      <a:pPr algn="ctr"/>
                      <a:r>
                        <a:rPr kumimoji="1" lang="ja-JP" altLang="en-US" sz="1600" dirty="0" smtClean="0"/>
                        <a:t>探究アワード（地域課題探究①）</a:t>
                      </a:r>
                      <a:endParaRPr kumimoji="1" lang="en-US" altLang="ja-JP" sz="1600" dirty="0" smtClean="0"/>
                    </a:p>
                  </a:txBody>
                  <a:tcPr/>
                </a:tc>
                <a:tc hMerge="1">
                  <a:txBody>
                    <a:bodyPr/>
                    <a:lstStyle/>
                    <a:p>
                      <a:endParaRPr kumimoji="1" lang="en-US" altLang="ja-JP" sz="1200" dirty="0" smtClean="0"/>
                    </a:p>
                  </a:txBody>
                  <a:tcPr/>
                </a:tc>
                <a:tc hMerge="1">
                  <a:txBody>
                    <a:bodyPr/>
                    <a:lstStyle/>
                    <a:p>
                      <a:endParaRPr kumimoji="1" lang="en-US" altLang="ja-JP" sz="1200" dirty="0" smtClean="0"/>
                    </a:p>
                  </a:txBody>
                  <a:tcPr/>
                </a:tc>
              </a:tr>
              <a:tr h="370840">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endParaRPr kumimoji="1" lang="en-US" altLang="ja-JP" sz="800" dirty="0" smtClean="0"/>
                    </a:p>
                    <a:p>
                      <a:pPr marL="0" marR="0" indent="0" algn="l" defTabSz="1280160" rtl="0" eaLnBrk="1" fontAlgn="auto" latinLnBrk="0" hangingPunct="1">
                        <a:lnSpc>
                          <a:spcPct val="100000"/>
                        </a:lnSpc>
                        <a:spcBef>
                          <a:spcPts val="0"/>
                        </a:spcBef>
                        <a:spcAft>
                          <a:spcPts val="0"/>
                        </a:spcAft>
                        <a:buClrTx/>
                        <a:buSzTx/>
                        <a:buFontTx/>
                        <a:buNone/>
                        <a:tabLst/>
                        <a:defRPr/>
                      </a:pPr>
                      <a:endParaRPr kumimoji="1" lang="en-US" altLang="ja-JP" sz="800" dirty="0" smtClean="0"/>
                    </a:p>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800" dirty="0" smtClean="0"/>
                        <a:t>　 </a:t>
                      </a:r>
                      <a:r>
                        <a:rPr kumimoji="1" lang="ja-JP" altLang="en-US" sz="700" dirty="0" smtClean="0"/>
                        <a:t>ささや</a:t>
                      </a:r>
                    </a:p>
                    <a:p>
                      <a:pPr algn="ctr"/>
                      <a:r>
                        <a:rPr kumimoji="1" lang="ja-JP" altLang="en-US" sz="1400" dirty="0" smtClean="0"/>
                        <a:t>囁き</a:t>
                      </a:r>
                      <a:endParaRPr kumimoji="1" lang="en-US" altLang="ja-JP" sz="1400" dirty="0" smtClean="0"/>
                    </a:p>
                  </a:txBody>
                  <a:tcPr/>
                </a:tc>
                <a:tc>
                  <a:txBody>
                    <a:bodyPr/>
                    <a:lstStyle/>
                    <a:p>
                      <a:r>
                        <a:rPr kumimoji="1" lang="ja-JP" altLang="en-US" sz="1200" dirty="0" smtClean="0">
                          <a:latin typeface="HGSｺﾞｼｯｸM" panose="020B0600000000000000" pitchFamily="50" charset="-128"/>
                          <a:ea typeface="HGSｺﾞｼｯｸM" panose="020B0600000000000000" pitchFamily="50" charset="-128"/>
                        </a:rPr>
                        <a:t>産学に学校に行事にとたくさんやることある！無我夢中で取り組もう！！</a:t>
                      </a:r>
                      <a:endParaRPr kumimoji="1" lang="en-US" altLang="ja-JP" sz="1200" dirty="0" smtClean="0">
                        <a:latin typeface="HGSｺﾞｼｯｸM" panose="020B0600000000000000" pitchFamily="50" charset="-128"/>
                        <a:ea typeface="HGSｺﾞｼｯｸM" panose="020B0600000000000000" pitchFamily="50" charset="-128"/>
                      </a:endParaRPr>
                    </a:p>
                  </a:txBody>
                  <a:tcPr/>
                </a:tc>
                <a:tc>
                  <a:txBody>
                    <a:bodyPr/>
                    <a:lstStyle/>
                    <a:p>
                      <a:r>
                        <a:rPr kumimoji="1" lang="ja-JP" altLang="en-US" sz="1200" dirty="0" smtClean="0">
                          <a:latin typeface="HGSｺﾞｼｯｸM" panose="020B0600000000000000" pitchFamily="50" charset="-128"/>
                          <a:ea typeface="HGSｺﾞｼｯｸM" panose="020B0600000000000000" pitchFamily="50" charset="-128"/>
                        </a:rPr>
                        <a:t>こもれ</a:t>
                      </a:r>
                      <a:r>
                        <a:rPr kumimoji="1" lang="ja-JP" altLang="en-US" sz="1200" dirty="0" err="1" smtClean="0">
                          <a:latin typeface="HGSｺﾞｼｯｸM" panose="020B0600000000000000" pitchFamily="50" charset="-128"/>
                          <a:ea typeface="HGSｺﾞｼｯｸM" panose="020B0600000000000000" pitchFamily="50" charset="-128"/>
                        </a:rPr>
                        <a:t>び</a:t>
                      </a:r>
                      <a:r>
                        <a:rPr kumimoji="1" lang="ja-JP" altLang="en-US" sz="1200" dirty="0" smtClean="0">
                          <a:latin typeface="HGSｺﾞｼｯｸM" panose="020B0600000000000000" pitchFamily="50" charset="-128"/>
                          <a:ea typeface="HGSｺﾞｼｯｸM" panose="020B0600000000000000" pitchFamily="50" charset="-128"/>
                        </a:rPr>
                        <a:t>祭にしっかり参加して、３年生を助け、１年生を引っ張っていこう！</a:t>
                      </a:r>
                      <a:endParaRPr kumimoji="1" lang="ja-JP" altLang="en-US" sz="1200" dirty="0">
                        <a:latin typeface="HGSｺﾞｼｯｸM" panose="020B0600000000000000" pitchFamily="50" charset="-128"/>
                        <a:ea typeface="HGSｺﾞｼｯｸM" panose="020B0600000000000000" pitchFamily="50" charset="-128"/>
                      </a:endParaRPr>
                    </a:p>
                  </a:txBody>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1200" dirty="0" smtClean="0">
                          <a:latin typeface="HGSｺﾞｼｯｸM" panose="020B0600000000000000" pitchFamily="50" charset="-128"/>
                          <a:ea typeface="HGSｺﾞｼｯｸM" panose="020B0600000000000000" pitchFamily="50" charset="-128"/>
                        </a:rPr>
                        <a:t>こもれ</a:t>
                      </a:r>
                      <a:r>
                        <a:rPr kumimoji="1" lang="ja-JP" altLang="en-US" sz="1200" dirty="0" err="1" smtClean="0">
                          <a:latin typeface="HGSｺﾞｼｯｸM" panose="020B0600000000000000" pitchFamily="50" charset="-128"/>
                          <a:ea typeface="HGSｺﾞｼｯｸM" panose="020B0600000000000000" pitchFamily="50" charset="-128"/>
                        </a:rPr>
                        <a:t>び</a:t>
                      </a:r>
                      <a:r>
                        <a:rPr kumimoji="1" lang="ja-JP" altLang="en-US" sz="1200" dirty="0" smtClean="0">
                          <a:latin typeface="HGSｺﾞｼｯｸM" panose="020B0600000000000000" pitchFamily="50" charset="-128"/>
                          <a:ea typeface="HGSｺﾞｼｯｸM" panose="020B0600000000000000" pitchFamily="50" charset="-128"/>
                        </a:rPr>
                        <a:t>祭に青春を燃やせ！燃やした分だけ進路活動で語れることも増えるから！！</a:t>
                      </a:r>
                      <a:endParaRPr kumimoji="1" lang="ja-JP" altLang="en-US" sz="1200" b="1" dirty="0" smtClean="0">
                        <a:solidFill>
                          <a:srgbClr val="FF0000"/>
                        </a:solidFill>
                        <a:latin typeface="HGSｺﾞｼｯｸM" panose="020B0600000000000000" pitchFamily="50" charset="-128"/>
                        <a:ea typeface="HGSｺﾞｼｯｸM" panose="020B0600000000000000" pitchFamily="50" charset="-128"/>
                      </a:endParaRPr>
                    </a:p>
                  </a:txBody>
                  <a:tcPr/>
                </a:tc>
              </a:tr>
            </a:tbl>
          </a:graphicData>
        </a:graphic>
      </p:graphicFrame>
      <p:sp>
        <p:nvSpPr>
          <p:cNvPr id="13" name="テキスト ボックス 12"/>
          <p:cNvSpPr txBox="1"/>
          <p:nvPr/>
        </p:nvSpPr>
        <p:spPr>
          <a:xfrm>
            <a:off x="295858" y="6024736"/>
            <a:ext cx="5953100" cy="3170099"/>
          </a:xfrm>
          <a:prstGeom prst="rect">
            <a:avLst/>
          </a:prstGeom>
          <a:pattFill prst="pct5">
            <a:fgClr>
              <a:schemeClr val="accent5">
                <a:lumMod val="60000"/>
                <a:lumOff val="40000"/>
              </a:schemeClr>
            </a:fgClr>
            <a:bgClr>
              <a:schemeClr val="bg1"/>
            </a:bgClr>
          </a:pattFill>
        </p:spPr>
        <p:txBody>
          <a:bodyPr wrap="square" rtlCol="0">
            <a:spAutoFit/>
          </a:bodyPr>
          <a:lstStyle/>
          <a:p>
            <a:r>
              <a:rPr lang="ja-JP" altLang="en-US" sz="1400" dirty="0"/>
              <a:t>　今</a:t>
            </a:r>
            <a:r>
              <a:rPr lang="ja-JP" altLang="en-US" sz="1400" dirty="0" smtClean="0"/>
              <a:t>の１、２年生はまだ覚えたり歌ったり十分にできていませんが、日高高校校歌の</a:t>
            </a:r>
            <a:r>
              <a:rPr lang="ja-JP" altLang="en-US" sz="1400" dirty="0"/>
              <a:t>３</a:t>
            </a:r>
            <a:r>
              <a:rPr lang="ja-JP" altLang="en-US" sz="1400" dirty="0" smtClean="0"/>
              <a:t>番に次のような一節があります。</a:t>
            </a:r>
            <a:endParaRPr lang="en-US" altLang="ja-JP" sz="1400" dirty="0" smtClean="0"/>
          </a:p>
          <a:p>
            <a:r>
              <a:rPr lang="ja-JP" altLang="en-US" sz="1400" dirty="0"/>
              <a:t>　</a:t>
            </a:r>
            <a:endParaRPr lang="en-US" altLang="ja-JP" sz="1400" dirty="0" smtClean="0"/>
          </a:p>
          <a:p>
            <a:r>
              <a:rPr lang="ja-JP" altLang="en-US" sz="1400" dirty="0"/>
              <a:t>　</a:t>
            </a:r>
            <a:r>
              <a:rPr lang="ja-JP" altLang="en-US" sz="1800" b="1" dirty="0" smtClean="0"/>
              <a:t>邑興し国を高めん若き身の　高き理想は千呂露山</a:t>
            </a:r>
            <a:endParaRPr lang="en-US" altLang="ja-JP" sz="1800" b="1" dirty="0" smtClean="0"/>
          </a:p>
          <a:p>
            <a:r>
              <a:rPr lang="ja-JP" altLang="en-US" sz="1400" dirty="0" smtClean="0"/>
              <a:t>　（村を発展させ国を良くしようとする若者たちの</a:t>
            </a:r>
            <a:endParaRPr lang="en-US" altLang="ja-JP" sz="1400" dirty="0" smtClean="0"/>
          </a:p>
          <a:p>
            <a:r>
              <a:rPr lang="ja-JP" altLang="en-US" sz="1400" dirty="0"/>
              <a:t>　</a:t>
            </a:r>
            <a:r>
              <a:rPr lang="ja-JP" altLang="en-US" sz="1400" dirty="0" smtClean="0"/>
              <a:t>　高い理想は千呂露山のようだ：意訳　西村）　</a:t>
            </a:r>
            <a:endParaRPr lang="en-US" altLang="ja-JP" sz="1400" dirty="0" smtClean="0"/>
          </a:p>
          <a:p>
            <a:endParaRPr lang="en-US" altLang="ja-JP" sz="1400" dirty="0" smtClean="0"/>
          </a:p>
          <a:p>
            <a:r>
              <a:rPr lang="ja-JP" altLang="en-US" sz="1400" dirty="0" smtClean="0"/>
              <a:t>　千呂露山は実際にはチロロ岳（標高</a:t>
            </a:r>
            <a:r>
              <a:rPr lang="en-US" altLang="ja-JP" sz="1400" dirty="0" smtClean="0"/>
              <a:t>1,880</a:t>
            </a:r>
            <a:r>
              <a:rPr lang="en-US" altLang="ja-JP" sz="1400" dirty="0"/>
              <a:t>m</a:t>
            </a:r>
            <a:r>
              <a:rPr lang="ja-JP" altLang="en-US" sz="1400" dirty="0" smtClean="0"/>
              <a:t>）と言い、当然富士山（標高</a:t>
            </a:r>
            <a:r>
              <a:rPr lang="en-US" altLang="ja-JP" sz="1400" dirty="0" smtClean="0"/>
              <a:t>3,776m</a:t>
            </a:r>
            <a:r>
              <a:rPr lang="ja-JP" altLang="en-US" sz="1400" dirty="0" smtClean="0"/>
              <a:t>）と比べたら格段に低いです。しかし、まずは身近にある課題を解決し壁を乗り越えてから、国を良くしていってくれという願いが込められているのではないかと私は勝手に解釈しています。なお、チロロをローマ字で書くと</a:t>
            </a:r>
            <a:r>
              <a:rPr lang="en-US" altLang="ja-JP" sz="1400" dirty="0" smtClean="0"/>
              <a:t>”</a:t>
            </a:r>
            <a:r>
              <a:rPr lang="en-US" altLang="ja-JP" sz="1400" dirty="0" err="1" smtClean="0"/>
              <a:t>Chiroro</a:t>
            </a:r>
            <a:r>
              <a:rPr lang="en-US" altLang="ja-JP" sz="1400" dirty="0" smtClean="0"/>
              <a:t>”</a:t>
            </a:r>
            <a:r>
              <a:rPr lang="ja-JP" altLang="en-US" sz="1400" dirty="0" err="1" smtClean="0"/>
              <a:t>なのです</a:t>
            </a:r>
            <a:r>
              <a:rPr lang="ja-JP" altLang="en-US" sz="1400" dirty="0" smtClean="0"/>
              <a:t>が、ヨーロッパのオーストリアとイタリアにまたがる山岳地方をイタリア語で</a:t>
            </a:r>
            <a:r>
              <a:rPr lang="en-US" altLang="ja-JP" sz="1400" dirty="0" smtClean="0"/>
              <a:t>”</a:t>
            </a:r>
            <a:r>
              <a:rPr lang="en-US" altLang="ja-JP" sz="1400" dirty="0" err="1" smtClean="0"/>
              <a:t>Tirolo</a:t>
            </a:r>
            <a:r>
              <a:rPr lang="en-US" altLang="ja-JP" sz="1400" dirty="0" smtClean="0"/>
              <a:t>”</a:t>
            </a:r>
            <a:r>
              <a:rPr lang="ja-JP" altLang="en-US" sz="1400" dirty="0" smtClean="0"/>
              <a:t>というらしいので、タイトルの表記にしてみました。共に山を乗り越えよう！！！</a:t>
            </a:r>
            <a:endParaRPr lang="en-US" altLang="ja-JP" sz="1400" dirty="0" smtClean="0"/>
          </a:p>
        </p:txBody>
      </p:sp>
      <p:sp>
        <p:nvSpPr>
          <p:cNvPr id="15" name="正方形/長方形 14"/>
          <p:cNvSpPr/>
          <p:nvPr/>
        </p:nvSpPr>
        <p:spPr>
          <a:xfrm>
            <a:off x="303684" y="5573524"/>
            <a:ext cx="5953100" cy="523220"/>
          </a:xfrm>
          <a:prstGeom prst="rect">
            <a:avLst/>
          </a:prstGeom>
          <a:noFill/>
        </p:spPr>
        <p:txBody>
          <a:bodyPr wrap="square" lIns="91440" tIns="45720" rIns="91440" bIns="45720">
            <a:spAutoFit/>
          </a:bodyPr>
          <a:lstStyle/>
          <a:p>
            <a:pPr algn="ctr"/>
            <a:r>
              <a:rPr lang="ja-JP" altLang="en-US" sz="28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進路だより</a:t>
            </a:r>
            <a:r>
              <a:rPr kumimoji="1" lang="ja-JP" altLang="en-US" sz="28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のタイトルについて</a:t>
            </a:r>
            <a:endParaRPr lang="ja-JP" altLang="en-US" sz="40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pic>
        <p:nvPicPr>
          <p:cNvPr id="8" name="図 7"/>
          <p:cNvPicPr>
            <a:picLocks noChangeAspect="1"/>
          </p:cNvPicPr>
          <p:nvPr/>
        </p:nvPicPr>
        <p:blipFill>
          <a:blip r:embed="rId5">
            <a:extLst>
              <a:ext uri="{BEBA8EAE-BF5A-486C-A8C5-ECC9F3942E4B}">
                <a14:imgProps xmlns:a14="http://schemas.microsoft.com/office/drawing/2010/main">
                  <a14:imgLayer r:embed="rId6">
                    <a14:imgEffect>
                      <a14:colorTemperature colorTemp="9900"/>
                    </a14:imgEffect>
                    <a14:imgEffect>
                      <a14:saturation sat="150000"/>
                    </a14:imgEffect>
                  </a14:imgLayer>
                </a14:imgProps>
              </a:ext>
              <a:ext uri="{28A0092B-C50C-407E-A947-70E740481C1C}">
                <a14:useLocalDpi xmlns:a14="http://schemas.microsoft.com/office/drawing/2010/main" val="0"/>
              </a:ext>
            </a:extLst>
          </a:blip>
          <a:stretch>
            <a:fillRect/>
          </a:stretch>
        </p:blipFill>
        <p:spPr>
          <a:xfrm>
            <a:off x="11349046" y="120081"/>
            <a:ext cx="884402" cy="976288"/>
          </a:xfrm>
          <a:prstGeom prst="rect">
            <a:avLst/>
          </a:prstGeom>
        </p:spPr>
      </p:pic>
      <p:sp>
        <p:nvSpPr>
          <p:cNvPr id="2" name="テキスト ボックス 1"/>
          <p:cNvSpPr txBox="1"/>
          <p:nvPr/>
        </p:nvSpPr>
        <p:spPr>
          <a:xfrm>
            <a:off x="303684" y="2784376"/>
            <a:ext cx="5953100" cy="2462213"/>
          </a:xfrm>
          <a:prstGeom prst="rect">
            <a:avLst/>
          </a:prstGeom>
          <a:noFill/>
          <a:ln w="25400" cmpd="dbl">
            <a:solidFill>
              <a:schemeClr val="bg2">
                <a:lumMod val="25000"/>
              </a:schemeClr>
            </a:solidFill>
            <a:prstDash val="sysDash"/>
          </a:ln>
        </p:spPr>
        <p:txBody>
          <a:bodyPr wrap="square" rtlCol="0">
            <a:spAutoFit/>
          </a:bodyPr>
          <a:lstStyle/>
          <a:p>
            <a:r>
              <a:rPr lang="ja-JP" altLang="en-US" sz="1400" dirty="0"/>
              <a:t>　</a:t>
            </a:r>
            <a:r>
              <a:rPr kumimoji="1" lang="ja-JP" altLang="en-US" sz="1400" dirty="0" smtClean="0"/>
              <a:t>夏だ！オープンキャンパスの季節だ！</a:t>
            </a:r>
            <a:endParaRPr kumimoji="1" lang="en-US" altLang="ja-JP" sz="1400" dirty="0" smtClean="0"/>
          </a:p>
          <a:p>
            <a:r>
              <a:rPr kumimoji="1" lang="ja-JP" altLang="en-US" sz="1400" dirty="0" smtClean="0"/>
              <a:t>各大学・専門学校がこぞってオーキャン</a:t>
            </a:r>
            <a:endParaRPr kumimoji="1" lang="en-US" altLang="ja-JP" sz="1400" dirty="0" smtClean="0"/>
          </a:p>
          <a:p>
            <a:r>
              <a:rPr kumimoji="1" lang="ja-JP" altLang="en-US" sz="1400" dirty="0" err="1" smtClean="0"/>
              <a:t>を企</a:t>
            </a:r>
            <a:r>
              <a:rPr kumimoji="1" lang="ja-JP" altLang="en-US" sz="1400" dirty="0" smtClean="0"/>
              <a:t>画しているぞ？！</a:t>
            </a:r>
            <a:endParaRPr kumimoji="1" lang="en-US" altLang="ja-JP" sz="1400" dirty="0" smtClean="0"/>
          </a:p>
          <a:p>
            <a:r>
              <a:rPr lang="ja-JP" altLang="en-US" sz="1400" dirty="0"/>
              <a:t>　</a:t>
            </a:r>
            <a:r>
              <a:rPr kumimoji="1" lang="ja-JP" altLang="en-US" sz="1400" dirty="0" smtClean="0"/>
              <a:t>少しでも興味があるところがあったら、</a:t>
            </a:r>
            <a:endParaRPr kumimoji="1" lang="en-US" altLang="ja-JP" sz="1400" dirty="0" smtClean="0"/>
          </a:p>
          <a:p>
            <a:r>
              <a:rPr kumimoji="1" lang="ja-JP" altLang="en-US" sz="1400" dirty="0" smtClean="0"/>
              <a:t>行ってみたら良いよね？</a:t>
            </a:r>
            <a:endParaRPr kumimoji="1" lang="en-US" altLang="ja-JP" sz="1400" dirty="0" smtClean="0"/>
          </a:p>
          <a:p>
            <a:r>
              <a:rPr kumimoji="1" lang="ja-JP" altLang="en-US" sz="1400" dirty="0" smtClean="0"/>
              <a:t>　まあ何にしても早いに越したことはあり</a:t>
            </a:r>
            <a:endParaRPr kumimoji="1" lang="en-US" altLang="ja-JP" sz="1400" dirty="0" smtClean="0"/>
          </a:p>
          <a:p>
            <a:r>
              <a:rPr kumimoji="1" lang="ja-JP" altLang="en-US" sz="1400" dirty="0" smtClean="0"/>
              <a:t>ません！</a:t>
            </a:r>
            <a:endParaRPr kumimoji="1" lang="en-US" altLang="ja-JP" sz="1400" dirty="0" smtClean="0"/>
          </a:p>
          <a:p>
            <a:r>
              <a:rPr lang="ja-JP" altLang="en-US" sz="1400" dirty="0"/>
              <a:t>　</a:t>
            </a:r>
            <a:r>
              <a:rPr kumimoji="1" lang="ja-JP" altLang="en-US" sz="1400" dirty="0" smtClean="0"/>
              <a:t>詳しくは</a:t>
            </a:r>
            <a:r>
              <a:rPr kumimoji="1" lang="ja-JP" altLang="en-US" sz="1400" b="1" u="sng" dirty="0" smtClean="0"/>
              <a:t>４年生教室掲示</a:t>
            </a:r>
            <a:r>
              <a:rPr kumimoji="1" lang="ja-JP" altLang="en-US" sz="1400" dirty="0" smtClean="0"/>
              <a:t>をご覧あれ！！</a:t>
            </a:r>
            <a:endParaRPr kumimoji="1" lang="en-US" altLang="ja-JP" sz="1400" dirty="0" smtClean="0"/>
          </a:p>
          <a:p>
            <a:r>
              <a:rPr lang="ja-JP" altLang="en-US" sz="1400" b="1" u="sng" dirty="0"/>
              <a:t>リモート</a:t>
            </a:r>
            <a:r>
              <a:rPr lang="ja-JP" altLang="en-US" sz="1400" b="1" u="sng" dirty="0" smtClean="0"/>
              <a:t>のオーキャン</a:t>
            </a:r>
            <a:r>
              <a:rPr lang="ja-JP" altLang="en-US" sz="1400" dirty="0" smtClean="0"/>
              <a:t>もあるぞ！！！</a:t>
            </a:r>
            <a:endParaRPr lang="en-US" altLang="ja-JP" sz="1400" dirty="0" smtClean="0"/>
          </a:p>
          <a:p>
            <a:endParaRPr kumimoji="1" lang="en-US" altLang="ja-JP" sz="1400" dirty="0" smtClean="0"/>
          </a:p>
          <a:p>
            <a:endParaRPr kumimoji="1" lang="ja-JP" altLang="en-US" sz="1400" dirty="0"/>
          </a:p>
        </p:txBody>
      </p:sp>
      <p:sp>
        <p:nvSpPr>
          <p:cNvPr id="7" name="正方形/長方形 6"/>
          <p:cNvSpPr/>
          <p:nvPr/>
        </p:nvSpPr>
        <p:spPr>
          <a:xfrm>
            <a:off x="428600" y="1797302"/>
            <a:ext cx="5828184" cy="771050"/>
          </a:xfrm>
          <a:prstGeom prst="rect">
            <a:avLst/>
          </a:prstGeom>
          <a:noFill/>
        </p:spPr>
        <p:txBody>
          <a:bodyPr wrap="none" lIns="91440" tIns="45720" rIns="91440" bIns="45720">
            <a:prstTxWarp prst="textInflat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kumimoji="1" lang="ja-JP" altLang="en-US" sz="54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オーキャン行きませ</a:t>
            </a:r>
            <a:endParaRPr lang="ja-JP" altLang="en-US" sz="54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pic>
        <p:nvPicPr>
          <p:cNvPr id="11" name="図 10"/>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024536" y="2945507"/>
            <a:ext cx="2143125" cy="2143125"/>
          </a:xfrm>
          <a:prstGeom prst="rect">
            <a:avLst/>
          </a:prstGeom>
        </p:spPr>
      </p:pic>
      <p:sp>
        <p:nvSpPr>
          <p:cNvPr id="10" name="テキスト ボックス 9"/>
          <p:cNvSpPr txBox="1"/>
          <p:nvPr/>
        </p:nvSpPr>
        <p:spPr>
          <a:xfrm>
            <a:off x="466823" y="6528792"/>
            <a:ext cx="4692542" cy="215444"/>
          </a:xfrm>
          <a:prstGeom prst="rect">
            <a:avLst/>
          </a:prstGeom>
          <a:noFill/>
        </p:spPr>
        <p:txBody>
          <a:bodyPr wrap="square" rtlCol="0">
            <a:spAutoFit/>
          </a:bodyPr>
          <a:lstStyle/>
          <a:p>
            <a:r>
              <a:rPr lang="ja-JP" altLang="en-US" sz="800" dirty="0"/>
              <a:t> </a:t>
            </a:r>
            <a:r>
              <a:rPr kumimoji="1" lang="ja-JP" altLang="en-US" sz="800" dirty="0" smtClean="0"/>
              <a:t>むら おこ　　　　　                                                                                      のぞみ</a:t>
            </a:r>
            <a:endParaRPr kumimoji="1" lang="ja-JP" altLang="en-US" sz="800" dirty="0"/>
          </a:p>
        </p:txBody>
      </p:sp>
    </p:spTree>
    <p:extLst>
      <p:ext uri="{BB962C8B-B14F-4D97-AF65-F5344CB8AC3E}">
        <p14:creationId xmlns:p14="http://schemas.microsoft.com/office/powerpoint/2010/main" val="224399291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クール">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キュート">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6447</TotalTime>
  <Words>165</Words>
  <Application>Microsoft Office PowerPoint</Application>
  <PresentationFormat>A3 297x420 mm</PresentationFormat>
  <Paragraphs>54</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北海道日高高等学校進路通信 千呂露-Tirolo-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北海道日高高等学校進路だより「千露呂-Tirolo-」2019年4月15日</dc:title>
  <dc:creator>teacher3</dc:creator>
  <cp:lastModifiedBy>Maeda Hiromi</cp:lastModifiedBy>
  <cp:revision>213</cp:revision>
  <cp:lastPrinted>2021-07-01T06:26:15Z</cp:lastPrinted>
  <dcterms:created xsi:type="dcterms:W3CDTF">2019-03-26T23:31:06Z</dcterms:created>
  <dcterms:modified xsi:type="dcterms:W3CDTF">2021-07-05T13:26:15Z</dcterms:modified>
</cp:coreProperties>
</file>